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88" r:id="rId1"/>
  </p:sldMasterIdLst>
  <p:notesMasterIdLst>
    <p:notesMasterId r:id="rId18"/>
  </p:notesMasterIdLst>
  <p:sldIdLst>
    <p:sldId id="285" r:id="rId2"/>
    <p:sldId id="286" r:id="rId3"/>
    <p:sldId id="319" r:id="rId4"/>
    <p:sldId id="287" r:id="rId5"/>
    <p:sldId id="322" r:id="rId6"/>
    <p:sldId id="320" r:id="rId7"/>
    <p:sldId id="321" r:id="rId8"/>
    <p:sldId id="289" r:id="rId9"/>
    <p:sldId id="323" r:id="rId10"/>
    <p:sldId id="324" r:id="rId11"/>
    <p:sldId id="326" r:id="rId12"/>
    <p:sldId id="325" r:id="rId13"/>
    <p:sldId id="327" r:id="rId14"/>
    <p:sldId id="328" r:id="rId15"/>
    <p:sldId id="329" r:id="rId16"/>
    <p:sldId id="270"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300"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08118E-1C3A-48BB-9476-326C6CA87CF9}" type="doc">
      <dgm:prSet loTypeId="urn:microsoft.com/office/officeart/2005/8/layout/venn1" loCatId="relationship" qsTypeId="urn:microsoft.com/office/officeart/2005/8/quickstyle/simple1" qsCatId="simple" csTypeId="urn:microsoft.com/office/officeart/2005/8/colors/colorful4" csCatId="colorful"/>
      <dgm:spPr/>
      <dgm:t>
        <a:bodyPr/>
        <a:lstStyle/>
        <a:p>
          <a:endParaRPr lang="en-US"/>
        </a:p>
      </dgm:t>
    </dgm:pt>
    <dgm:pt modelId="{E643478B-740F-4E7E-95A2-014DF8B2342F}">
      <dgm:prSet/>
      <dgm:spPr/>
      <dgm:t>
        <a:bodyPr/>
        <a:lstStyle/>
        <a:p>
          <a:pPr rtl="1"/>
          <a:r>
            <a:rPr lang="fa-IR" smtClean="0"/>
            <a:t>توجیه رفتار انسانی </a:t>
          </a:r>
          <a:endParaRPr lang="en-US"/>
        </a:p>
      </dgm:t>
    </dgm:pt>
    <dgm:pt modelId="{618B1D45-A2B6-4DA5-AFCA-5572173D239F}" type="parTrans" cxnId="{1A2AC2EE-93FF-49E5-A638-1E1B661C682A}">
      <dgm:prSet/>
      <dgm:spPr/>
      <dgm:t>
        <a:bodyPr/>
        <a:lstStyle/>
        <a:p>
          <a:endParaRPr lang="en-US"/>
        </a:p>
      </dgm:t>
    </dgm:pt>
    <dgm:pt modelId="{FDA374AE-D6D3-4FB5-A7A2-87210ACBD43C}" type="sibTrans" cxnId="{1A2AC2EE-93FF-49E5-A638-1E1B661C682A}">
      <dgm:prSet/>
      <dgm:spPr/>
      <dgm:t>
        <a:bodyPr/>
        <a:lstStyle/>
        <a:p>
          <a:endParaRPr lang="en-US"/>
        </a:p>
      </dgm:t>
    </dgm:pt>
    <dgm:pt modelId="{0A87A037-6E95-426D-B34F-0E7CFCA2261A}">
      <dgm:prSet/>
      <dgm:spPr/>
      <dgm:t>
        <a:bodyPr/>
        <a:lstStyle/>
        <a:p>
          <a:pPr rtl="1"/>
          <a:r>
            <a:rPr lang="fa-IR" smtClean="0"/>
            <a:t>پیش بینی رفتار انسانی </a:t>
          </a:r>
          <a:endParaRPr lang="en-US"/>
        </a:p>
      </dgm:t>
    </dgm:pt>
    <dgm:pt modelId="{7C2D6787-41D8-4F20-905F-C49F646FA88C}" type="parTrans" cxnId="{49D7B6E2-8D7C-4EC0-A65E-C62ED1F1EB23}">
      <dgm:prSet/>
      <dgm:spPr/>
      <dgm:t>
        <a:bodyPr/>
        <a:lstStyle/>
        <a:p>
          <a:endParaRPr lang="en-US"/>
        </a:p>
      </dgm:t>
    </dgm:pt>
    <dgm:pt modelId="{8CD7BD5D-EF92-4AE4-A95C-2963FEE4BDD3}" type="sibTrans" cxnId="{49D7B6E2-8D7C-4EC0-A65E-C62ED1F1EB23}">
      <dgm:prSet/>
      <dgm:spPr/>
      <dgm:t>
        <a:bodyPr/>
        <a:lstStyle/>
        <a:p>
          <a:endParaRPr lang="en-US"/>
        </a:p>
      </dgm:t>
    </dgm:pt>
    <dgm:pt modelId="{4874259C-4AC9-474B-AB96-29E147970196}">
      <dgm:prSet/>
      <dgm:spPr/>
      <dgm:t>
        <a:bodyPr/>
        <a:lstStyle/>
        <a:p>
          <a:pPr rtl="1"/>
          <a:r>
            <a:rPr lang="fa-IR" smtClean="0"/>
            <a:t>کنترل رفتار انسانی است</a:t>
          </a:r>
          <a:endParaRPr lang="en-US"/>
        </a:p>
      </dgm:t>
    </dgm:pt>
    <dgm:pt modelId="{8446A513-ED30-4432-B2F3-6EA1C4714492}" type="parTrans" cxnId="{92BBD918-FDFD-402D-9E03-C8971D4232DE}">
      <dgm:prSet/>
      <dgm:spPr/>
      <dgm:t>
        <a:bodyPr/>
        <a:lstStyle/>
        <a:p>
          <a:endParaRPr lang="en-US"/>
        </a:p>
      </dgm:t>
    </dgm:pt>
    <dgm:pt modelId="{79E052B7-0FF3-42A2-BB19-B281E002FCE0}" type="sibTrans" cxnId="{92BBD918-FDFD-402D-9E03-C8971D4232DE}">
      <dgm:prSet/>
      <dgm:spPr/>
      <dgm:t>
        <a:bodyPr/>
        <a:lstStyle/>
        <a:p>
          <a:endParaRPr lang="en-US"/>
        </a:p>
      </dgm:t>
    </dgm:pt>
    <dgm:pt modelId="{6EBF8B70-4334-4A1D-8372-EE283BC8DCF1}" type="pres">
      <dgm:prSet presAssocID="{E608118E-1C3A-48BB-9476-326C6CA87CF9}" presName="compositeShape" presStyleCnt="0">
        <dgm:presLayoutVars>
          <dgm:chMax val="7"/>
          <dgm:dir/>
          <dgm:resizeHandles val="exact"/>
        </dgm:presLayoutVars>
      </dgm:prSet>
      <dgm:spPr/>
    </dgm:pt>
    <dgm:pt modelId="{3DCBC3B0-0D5F-4020-8573-8803ADFF3840}" type="pres">
      <dgm:prSet presAssocID="{E643478B-740F-4E7E-95A2-014DF8B2342F}" presName="circ1" presStyleLbl="vennNode1" presStyleIdx="0" presStyleCnt="3"/>
      <dgm:spPr/>
    </dgm:pt>
    <dgm:pt modelId="{7A311C1C-2EC5-48BE-A332-A0F57784B44A}" type="pres">
      <dgm:prSet presAssocID="{E643478B-740F-4E7E-95A2-014DF8B2342F}" presName="circ1Tx" presStyleLbl="revTx" presStyleIdx="0" presStyleCnt="0">
        <dgm:presLayoutVars>
          <dgm:chMax val="0"/>
          <dgm:chPref val="0"/>
          <dgm:bulletEnabled val="1"/>
        </dgm:presLayoutVars>
      </dgm:prSet>
      <dgm:spPr/>
    </dgm:pt>
    <dgm:pt modelId="{8872282A-8BFB-4C7A-B563-D29AD34BD19E}" type="pres">
      <dgm:prSet presAssocID="{0A87A037-6E95-426D-B34F-0E7CFCA2261A}" presName="circ2" presStyleLbl="vennNode1" presStyleIdx="1" presStyleCnt="3"/>
      <dgm:spPr/>
    </dgm:pt>
    <dgm:pt modelId="{C2D36F2D-922E-45D1-962A-14C61619A249}" type="pres">
      <dgm:prSet presAssocID="{0A87A037-6E95-426D-B34F-0E7CFCA2261A}" presName="circ2Tx" presStyleLbl="revTx" presStyleIdx="0" presStyleCnt="0">
        <dgm:presLayoutVars>
          <dgm:chMax val="0"/>
          <dgm:chPref val="0"/>
          <dgm:bulletEnabled val="1"/>
        </dgm:presLayoutVars>
      </dgm:prSet>
      <dgm:spPr/>
    </dgm:pt>
    <dgm:pt modelId="{8120739E-ACA3-4D04-BCA7-96EA32256597}" type="pres">
      <dgm:prSet presAssocID="{4874259C-4AC9-474B-AB96-29E147970196}" presName="circ3" presStyleLbl="vennNode1" presStyleIdx="2" presStyleCnt="3"/>
      <dgm:spPr/>
    </dgm:pt>
    <dgm:pt modelId="{1B9D1944-5384-4B96-B912-0F0F312EB7FF}" type="pres">
      <dgm:prSet presAssocID="{4874259C-4AC9-474B-AB96-29E147970196}" presName="circ3Tx" presStyleLbl="revTx" presStyleIdx="0" presStyleCnt="0">
        <dgm:presLayoutVars>
          <dgm:chMax val="0"/>
          <dgm:chPref val="0"/>
          <dgm:bulletEnabled val="1"/>
        </dgm:presLayoutVars>
      </dgm:prSet>
      <dgm:spPr/>
    </dgm:pt>
  </dgm:ptLst>
  <dgm:cxnLst>
    <dgm:cxn modelId="{C149281B-794C-40A9-8BD4-82162E989DC2}" type="presOf" srcId="{0A87A037-6E95-426D-B34F-0E7CFCA2261A}" destId="{8872282A-8BFB-4C7A-B563-D29AD34BD19E}" srcOrd="0" destOrd="0" presId="urn:microsoft.com/office/officeart/2005/8/layout/venn1"/>
    <dgm:cxn modelId="{49D7B6E2-8D7C-4EC0-A65E-C62ED1F1EB23}" srcId="{E608118E-1C3A-48BB-9476-326C6CA87CF9}" destId="{0A87A037-6E95-426D-B34F-0E7CFCA2261A}" srcOrd="1" destOrd="0" parTransId="{7C2D6787-41D8-4F20-905F-C49F646FA88C}" sibTransId="{8CD7BD5D-EF92-4AE4-A95C-2963FEE4BDD3}"/>
    <dgm:cxn modelId="{66FC8CA4-12B3-471F-A807-0C2AB8C89BBB}" type="presOf" srcId="{4874259C-4AC9-474B-AB96-29E147970196}" destId="{8120739E-ACA3-4D04-BCA7-96EA32256597}" srcOrd="0" destOrd="0" presId="urn:microsoft.com/office/officeart/2005/8/layout/venn1"/>
    <dgm:cxn modelId="{92BBD918-FDFD-402D-9E03-C8971D4232DE}" srcId="{E608118E-1C3A-48BB-9476-326C6CA87CF9}" destId="{4874259C-4AC9-474B-AB96-29E147970196}" srcOrd="2" destOrd="0" parTransId="{8446A513-ED30-4432-B2F3-6EA1C4714492}" sibTransId="{79E052B7-0FF3-42A2-BB19-B281E002FCE0}"/>
    <dgm:cxn modelId="{6ABBF7DE-359A-4C6D-AD0F-DACFE753B2A3}" type="presOf" srcId="{0A87A037-6E95-426D-B34F-0E7CFCA2261A}" destId="{C2D36F2D-922E-45D1-962A-14C61619A249}" srcOrd="1" destOrd="0" presId="urn:microsoft.com/office/officeart/2005/8/layout/venn1"/>
    <dgm:cxn modelId="{4AA5C84D-8124-476E-86D2-BF2F1401866D}" type="presOf" srcId="{E608118E-1C3A-48BB-9476-326C6CA87CF9}" destId="{6EBF8B70-4334-4A1D-8372-EE283BC8DCF1}" srcOrd="0" destOrd="0" presId="urn:microsoft.com/office/officeart/2005/8/layout/venn1"/>
    <dgm:cxn modelId="{E5C9194D-EE68-4593-854A-CB20E25AF6E8}" type="presOf" srcId="{4874259C-4AC9-474B-AB96-29E147970196}" destId="{1B9D1944-5384-4B96-B912-0F0F312EB7FF}" srcOrd="1" destOrd="0" presId="urn:microsoft.com/office/officeart/2005/8/layout/venn1"/>
    <dgm:cxn modelId="{1A2AC2EE-93FF-49E5-A638-1E1B661C682A}" srcId="{E608118E-1C3A-48BB-9476-326C6CA87CF9}" destId="{E643478B-740F-4E7E-95A2-014DF8B2342F}" srcOrd="0" destOrd="0" parTransId="{618B1D45-A2B6-4DA5-AFCA-5572173D239F}" sibTransId="{FDA374AE-D6D3-4FB5-A7A2-87210ACBD43C}"/>
    <dgm:cxn modelId="{D30D54DE-9688-4348-B8DF-58160600CE44}" type="presOf" srcId="{E643478B-740F-4E7E-95A2-014DF8B2342F}" destId="{7A311C1C-2EC5-48BE-A332-A0F57784B44A}" srcOrd="1" destOrd="0" presId="urn:microsoft.com/office/officeart/2005/8/layout/venn1"/>
    <dgm:cxn modelId="{93C0BD2F-594A-4F6F-A467-76CBB5497FBC}" type="presOf" srcId="{E643478B-740F-4E7E-95A2-014DF8B2342F}" destId="{3DCBC3B0-0D5F-4020-8573-8803ADFF3840}" srcOrd="0" destOrd="0" presId="urn:microsoft.com/office/officeart/2005/8/layout/venn1"/>
    <dgm:cxn modelId="{06FB1546-ED36-4B43-9C18-7E181BD7C3E1}" type="presParOf" srcId="{6EBF8B70-4334-4A1D-8372-EE283BC8DCF1}" destId="{3DCBC3B0-0D5F-4020-8573-8803ADFF3840}" srcOrd="0" destOrd="0" presId="urn:microsoft.com/office/officeart/2005/8/layout/venn1"/>
    <dgm:cxn modelId="{2D7742DE-72E0-42E3-9EEE-D80301DE13C6}" type="presParOf" srcId="{6EBF8B70-4334-4A1D-8372-EE283BC8DCF1}" destId="{7A311C1C-2EC5-48BE-A332-A0F57784B44A}" srcOrd="1" destOrd="0" presId="urn:microsoft.com/office/officeart/2005/8/layout/venn1"/>
    <dgm:cxn modelId="{E9C98621-6993-4DE5-907C-BE179E729D50}" type="presParOf" srcId="{6EBF8B70-4334-4A1D-8372-EE283BC8DCF1}" destId="{8872282A-8BFB-4C7A-B563-D29AD34BD19E}" srcOrd="2" destOrd="0" presId="urn:microsoft.com/office/officeart/2005/8/layout/venn1"/>
    <dgm:cxn modelId="{C770B3D4-9B01-41EB-A51E-5EFA8296DA11}" type="presParOf" srcId="{6EBF8B70-4334-4A1D-8372-EE283BC8DCF1}" destId="{C2D36F2D-922E-45D1-962A-14C61619A249}" srcOrd="3" destOrd="0" presId="urn:microsoft.com/office/officeart/2005/8/layout/venn1"/>
    <dgm:cxn modelId="{059ACBEB-7344-4FD0-9208-5A5B069F5484}" type="presParOf" srcId="{6EBF8B70-4334-4A1D-8372-EE283BC8DCF1}" destId="{8120739E-ACA3-4D04-BCA7-96EA32256597}" srcOrd="4" destOrd="0" presId="urn:microsoft.com/office/officeart/2005/8/layout/venn1"/>
    <dgm:cxn modelId="{5CD9BB9A-B613-4D36-8706-546361F2B5B3}" type="presParOf" srcId="{6EBF8B70-4334-4A1D-8372-EE283BC8DCF1}" destId="{1B9D1944-5384-4B96-B912-0F0F312EB7F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BC3B0-0D5F-4020-8573-8803ADFF3840}">
      <dsp:nvSpPr>
        <dsp:cNvPr id="0" name=""/>
        <dsp:cNvSpPr/>
      </dsp:nvSpPr>
      <dsp:spPr>
        <a:xfrm>
          <a:off x="4175760" y="56197"/>
          <a:ext cx="2697480" cy="2697480"/>
        </a:xfrm>
        <a:prstGeom prst="ellipse">
          <a:avLst/>
        </a:prstGeom>
        <a:solidFill>
          <a:schemeClr val="accent4">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rtl="1">
            <a:lnSpc>
              <a:spcPct val="90000"/>
            </a:lnSpc>
            <a:spcBef>
              <a:spcPct val="0"/>
            </a:spcBef>
            <a:spcAft>
              <a:spcPct val="35000"/>
            </a:spcAft>
          </a:pPr>
          <a:r>
            <a:rPr lang="fa-IR" sz="2900" kern="1200" smtClean="0"/>
            <a:t>توجیه رفتار انسانی </a:t>
          </a:r>
          <a:endParaRPr lang="en-US" sz="2900" kern="1200"/>
        </a:p>
      </dsp:txBody>
      <dsp:txXfrm>
        <a:off x="4535424" y="528256"/>
        <a:ext cx="1978152" cy="1213866"/>
      </dsp:txXfrm>
    </dsp:sp>
    <dsp:sp modelId="{8872282A-8BFB-4C7A-B563-D29AD34BD19E}">
      <dsp:nvSpPr>
        <dsp:cNvPr id="0" name=""/>
        <dsp:cNvSpPr/>
      </dsp:nvSpPr>
      <dsp:spPr>
        <a:xfrm>
          <a:off x="5149100" y="1742122"/>
          <a:ext cx="2697480" cy="2697480"/>
        </a:xfrm>
        <a:prstGeom prst="ellipse">
          <a:avLst/>
        </a:prstGeom>
        <a:solidFill>
          <a:schemeClr val="accent4">
            <a:alpha val="50000"/>
            <a:hueOff val="-6713465"/>
            <a:satOff val="14452"/>
            <a:lumOff val="-156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rtl="1">
            <a:lnSpc>
              <a:spcPct val="90000"/>
            </a:lnSpc>
            <a:spcBef>
              <a:spcPct val="0"/>
            </a:spcBef>
            <a:spcAft>
              <a:spcPct val="35000"/>
            </a:spcAft>
          </a:pPr>
          <a:r>
            <a:rPr lang="fa-IR" sz="2900" kern="1200" smtClean="0"/>
            <a:t>پیش بینی رفتار انسانی </a:t>
          </a:r>
          <a:endParaRPr lang="en-US" sz="2900" kern="1200"/>
        </a:p>
      </dsp:txBody>
      <dsp:txXfrm>
        <a:off x="5974080" y="2438971"/>
        <a:ext cx="1618488" cy="1483614"/>
      </dsp:txXfrm>
    </dsp:sp>
    <dsp:sp modelId="{8120739E-ACA3-4D04-BCA7-96EA32256597}">
      <dsp:nvSpPr>
        <dsp:cNvPr id="0" name=""/>
        <dsp:cNvSpPr/>
      </dsp:nvSpPr>
      <dsp:spPr>
        <a:xfrm>
          <a:off x="3202419" y="1742122"/>
          <a:ext cx="2697480" cy="2697480"/>
        </a:xfrm>
        <a:prstGeom prst="ellipse">
          <a:avLst/>
        </a:prstGeom>
        <a:solidFill>
          <a:schemeClr val="accent4">
            <a:alpha val="50000"/>
            <a:hueOff val="-13426931"/>
            <a:satOff val="28904"/>
            <a:lumOff val="-313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rtl="1">
            <a:lnSpc>
              <a:spcPct val="90000"/>
            </a:lnSpc>
            <a:spcBef>
              <a:spcPct val="0"/>
            </a:spcBef>
            <a:spcAft>
              <a:spcPct val="35000"/>
            </a:spcAft>
          </a:pPr>
          <a:r>
            <a:rPr lang="fa-IR" sz="2900" kern="1200" smtClean="0"/>
            <a:t>کنترل رفتار انسانی است</a:t>
          </a:r>
          <a:endParaRPr lang="en-US" sz="2900" kern="1200"/>
        </a:p>
      </dsp:txBody>
      <dsp:txXfrm>
        <a:off x="3456432" y="2438971"/>
        <a:ext cx="1618488" cy="148361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30A049-1718-4B14-9A53-32C0C5002A0B}" type="datetimeFigureOut">
              <a:rPr lang="en-US" smtClean="0"/>
              <a:t>2/23/2019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D35AB1-A51B-4CB1-BD08-A14EAF56969A}" type="slidenum">
              <a:rPr lang="en-US" smtClean="0"/>
              <a:t>‹#›</a:t>
            </a:fld>
            <a:endParaRPr lang="en-US"/>
          </a:p>
        </p:txBody>
      </p:sp>
    </p:spTree>
    <p:extLst>
      <p:ext uri="{BB962C8B-B14F-4D97-AF65-F5344CB8AC3E}">
        <p14:creationId xmlns:p14="http://schemas.microsoft.com/office/powerpoint/2010/main" val="76532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7417403A-68AC-4CFF-B154-6F4D46E17CC3}" type="datetime1">
              <a:rPr lang="en-US" smtClean="0"/>
              <a:t>2/23/2019</a:t>
            </a:fld>
            <a:endParaRPr lang="en-US"/>
          </a:p>
        </p:txBody>
      </p:sp>
      <p:sp>
        <p:nvSpPr>
          <p:cNvPr id="5" name="Footer Placeholder 4"/>
          <p:cNvSpPr>
            <a:spLocks noGrp="1"/>
          </p:cNvSpPr>
          <p:nvPr>
            <p:ph type="ftr" sz="quarter" idx="11"/>
          </p:nvPr>
        </p:nvSpPr>
        <p:spPr>
          <a:xfrm>
            <a:off x="5332412" y="5883275"/>
            <a:ext cx="4324044" cy="365125"/>
          </a:xfrm>
        </p:spPr>
        <p:txBody>
          <a:bodyPr/>
          <a:lstStyle/>
          <a:p>
            <a:pPr>
              <a:defRPr/>
            </a:pPr>
            <a:endParaRPr lang="en-US"/>
          </a:p>
        </p:txBody>
      </p:sp>
      <p:sp>
        <p:nvSpPr>
          <p:cNvPr id="14"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229598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7668AF6D-B69D-4C27-A70D-D068997C1F16}" type="datetime1">
              <a:rPr lang="en-US" smtClean="0"/>
              <a:t>2/23/2019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8"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374879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B58A9AEF-F7F5-4DD0-B8CB-A1B128C2CF13}" type="datetime1">
              <a:rPr lang="en-US" smtClean="0"/>
              <a:t>2/23/2019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49133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A621AA78-C4A2-41F5-A5F9-AA7037368943}" type="datetime1">
              <a:rPr lang="en-US" smtClean="0"/>
              <a:t>2/23/2019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23835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5F1E642D-0C6E-4D9C-9FA9-0E2D0BDCA24D}" type="datetime1">
              <a:rPr lang="en-US" smtClean="0"/>
              <a:t>2/23/2019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246238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18811F81-96A7-442A-91E9-097B55D93C7B}" type="datetime1">
              <a:rPr lang="en-US" smtClean="0"/>
              <a:t>2/23/2019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24644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4430ED6E-A39F-48DE-8E8F-5D52B0973880}" type="datetime1">
              <a:rPr lang="en-US" smtClean="0"/>
              <a:t>2/23/2019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261395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7E9C1A4-5339-4B1E-978C-5530BE840FA1}" type="datetime1">
              <a:rPr lang="en-US" smtClean="0"/>
              <a:t>2/23/2019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49108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599E53E-9705-4CAB-B425-AE6C65ACBD5E}" type="datetime1">
              <a:rPr lang="en-US" smtClean="0"/>
              <a:t>2/23/2019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270323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866D9A8-EB8A-46CF-B8CC-6077D69C5997}" type="datetime1">
              <a:rPr lang="en-US" smtClean="0"/>
              <a:t>2/23/2019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152400" y="6324600"/>
            <a:ext cx="551167" cy="365125"/>
          </a:xfrm>
          <a:prstGeom prst="rect">
            <a:avLst/>
          </a:prstGeom>
        </p:spPr>
        <p:txBody>
          <a:bodyPr/>
          <a:lstStyle/>
          <a:p>
            <a:pPr>
              <a:defRPr/>
            </a:pPr>
            <a:fld id="{51E78E44-0DCF-4361-AB5A-E8D1C60F4936}" type="slidenum">
              <a:rPr lang="en-US" altLang="en-US" smtClean="0"/>
              <a:pPr>
                <a:defRPr/>
              </a:pPr>
              <a:t>‹#›</a:t>
            </a:fld>
            <a:endParaRPr lang="en-US" altLang="en-US" dirty="0"/>
          </a:p>
        </p:txBody>
      </p:sp>
    </p:spTree>
    <p:extLst>
      <p:ext uri="{BB962C8B-B14F-4D97-AF65-F5344CB8AC3E}">
        <p14:creationId xmlns:p14="http://schemas.microsoft.com/office/powerpoint/2010/main" val="319940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FFF963A1-F0F9-4F1F-AA9A-2984C2996A53}" type="datetime1">
              <a:rPr lang="en-US" smtClean="0"/>
              <a:t>2/23/2019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155405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AA74C624-D208-4334-B2CE-9A67F2EC5900}" type="datetime1">
              <a:rPr lang="en-US" smtClean="0"/>
              <a:t>2/23/2019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8"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352112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C20D6B46-875A-4B86-BE45-6E3DF6266421}" type="datetime1">
              <a:rPr lang="en-US" smtClean="0"/>
              <a:t>2/23/2019</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10"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165529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2912DB51-C913-4708-AF6A-14EFC2A743D2}" type="datetime1">
              <a:rPr lang="en-US" smtClean="0"/>
              <a:t>2/23/2019</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6"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415889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2A63A86-9886-4F02-B638-61B7DB5A0E91}" type="datetime1">
              <a:rPr lang="en-US" smtClean="0"/>
              <a:t>2/23/2019</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5"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304278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9E881DC5-0183-4DB5-81A6-3B9D4577D9B3}" type="datetime1">
              <a:rPr lang="en-US" smtClean="0"/>
              <a:t>2/23/2019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8"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1689862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AD2BCC2A-2523-43CE-A906-DBC49790739F}" type="datetime1">
              <a:rPr lang="en-US" smtClean="0"/>
              <a:t>2/23/2019</a:t>
            </a:fld>
            <a:endParaRPr lang="en-US"/>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txBox="1">
            <a:spLocks/>
          </p:cNvSpPr>
          <p:nvPr userDrawn="1"/>
        </p:nvSpPr>
        <p:spPr>
          <a:xfrm>
            <a:off x="101601" y="6416676"/>
            <a:ext cx="55131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i="0" kern="1200">
                <a:solidFill>
                  <a:schemeClr val="tx1"/>
                </a:solidFill>
                <a:effectLst/>
                <a:latin typeface="+mn-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51E78E44-0DCF-4361-AB5A-E8D1C60F4936}" type="slidenum">
              <a:rPr lang="en-US" altLang="en-US" sz="1000" smtClean="0"/>
              <a:pPr>
                <a:defRPr/>
              </a:pPr>
              <a:t>‹#›</a:t>
            </a:fld>
            <a:endParaRPr lang="en-US" altLang="en-US" sz="1000" dirty="0"/>
          </a:p>
        </p:txBody>
      </p:sp>
    </p:spTree>
    <p:extLst>
      <p:ext uri="{BB962C8B-B14F-4D97-AF65-F5344CB8AC3E}">
        <p14:creationId xmlns:p14="http://schemas.microsoft.com/office/powerpoint/2010/main" val="82165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1FEAAC09-24AF-4909-901D-3012154B36DF}" type="datetime1">
              <a:rPr lang="en-US" smtClean="0"/>
              <a:t>2/23/2019</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15" name="Slide Number Placeholder 5"/>
          <p:cNvSpPr>
            <a:spLocks noGrp="1"/>
          </p:cNvSpPr>
          <p:nvPr>
            <p:ph type="sldNum" sz="quarter" idx="4"/>
          </p:nvPr>
        </p:nvSpPr>
        <p:spPr>
          <a:xfrm>
            <a:off x="152400" y="6324600"/>
            <a:ext cx="551167" cy="365125"/>
          </a:xfrm>
          <a:prstGeom prst="rect">
            <a:avLst/>
          </a:prstGeom>
        </p:spPr>
        <p:txBody>
          <a:bodyPr/>
          <a:lstStyle/>
          <a:p>
            <a:pPr>
              <a:defRPr/>
            </a:pPr>
            <a:fld id="{51E78E44-0DCF-4361-AB5A-E8D1C60F4936}" type="slidenum">
              <a:rPr lang="en-US" altLang="en-US" smtClean="0"/>
              <a:pPr>
                <a:defRPr/>
              </a:pPr>
              <a:t>‹#›</a:t>
            </a:fld>
            <a:endParaRPr lang="en-US" altLang="en-US" dirty="0"/>
          </a:p>
        </p:txBody>
      </p:sp>
    </p:spTree>
    <p:extLst>
      <p:ext uri="{BB962C8B-B14F-4D97-AF65-F5344CB8AC3E}">
        <p14:creationId xmlns:p14="http://schemas.microsoft.com/office/powerpoint/2010/main" val="128232538"/>
      </p:ext>
    </p:extLst>
  </p:cSld>
  <p:clrMap bg1="lt1" tx1="dk1" bg2="lt2" tx2="dk2" accent1="accent1" accent2="accent2" accent3="accent3" accent4="accent4" accent5="accent5" accent6="accent6" hlink="hlink" folHlink="folHlink"/>
  <p:sldLayoutIdLst>
    <p:sldLayoutId id="2147484789" r:id="rId1"/>
    <p:sldLayoutId id="2147484790" r:id="rId2"/>
    <p:sldLayoutId id="2147484791" r:id="rId3"/>
    <p:sldLayoutId id="2147484792" r:id="rId4"/>
    <p:sldLayoutId id="2147484793" r:id="rId5"/>
    <p:sldLayoutId id="2147484794" r:id="rId6"/>
    <p:sldLayoutId id="2147484795" r:id="rId7"/>
    <p:sldLayoutId id="2147484796" r:id="rId8"/>
    <p:sldLayoutId id="2147484797" r:id="rId9"/>
    <p:sldLayoutId id="2147484798" r:id="rId10"/>
    <p:sldLayoutId id="2147484799" r:id="rId11"/>
    <p:sldLayoutId id="2147484800" r:id="rId12"/>
    <p:sldLayoutId id="2147484801" r:id="rId13"/>
    <p:sldLayoutId id="2147484802" r:id="rId14"/>
    <p:sldLayoutId id="2147484803" r:id="rId15"/>
    <p:sldLayoutId id="2147484804" r:id="rId16"/>
    <p:sldLayoutId id="214748480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57200"/>
            <a:ext cx="9144000" cy="6096000"/>
          </a:xfrm>
          <a:prstGeom prst="rect">
            <a:avLst/>
          </a:prstGeom>
        </p:spPr>
      </p:pic>
    </p:spTree>
    <p:extLst>
      <p:ext uri="{BB962C8B-B14F-4D97-AF65-F5344CB8AC3E}">
        <p14:creationId xmlns:p14="http://schemas.microsoft.com/office/powerpoint/2010/main" val="1788592585"/>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b="1" dirty="0">
                <a:solidFill>
                  <a:schemeClr val="accent1">
                    <a:lumMod val="75000"/>
                  </a:schemeClr>
                </a:solidFill>
              </a:rPr>
              <a:t>کاربرد </a:t>
            </a:r>
            <a:r>
              <a:rPr lang="en-US" b="1" dirty="0">
                <a:solidFill>
                  <a:schemeClr val="accent1">
                    <a:lumMod val="75000"/>
                  </a:schemeClr>
                </a:solidFill>
              </a:rPr>
              <a:t>TQM</a:t>
            </a:r>
            <a:r>
              <a:rPr lang="fa-IR" b="1" dirty="0"/>
              <a:t> در رفتار سازمانی</a:t>
            </a:r>
            <a:endParaRPr lang="en-US" b="1" dirty="0"/>
          </a:p>
        </p:txBody>
      </p:sp>
      <p:sp>
        <p:nvSpPr>
          <p:cNvPr id="3" name="Content Placeholder 2"/>
          <p:cNvSpPr>
            <a:spLocks noGrp="1"/>
          </p:cNvSpPr>
          <p:nvPr>
            <p:ph idx="1"/>
          </p:nvPr>
        </p:nvSpPr>
        <p:spPr/>
        <p:txBody>
          <a:bodyPr/>
          <a:lstStyle/>
          <a:p>
            <a:pPr algn="just" rtl="1"/>
            <a:r>
              <a:rPr lang="fa-IR" dirty="0"/>
              <a:t>کاربرد </a:t>
            </a:r>
            <a:r>
              <a:rPr lang="en-US" dirty="0"/>
              <a:t>TQM</a:t>
            </a:r>
            <a:r>
              <a:rPr lang="fa-IR" dirty="0"/>
              <a:t> در رفتار سازمانی مورد توجه است زیرا اجرای این برنامه  باعث می شود که کارمند در آنچه می خواهد انجام دهد دوباره بیندیشد و در فرآیند تصمیم گیری های سازمان مشارکت کند . زمانی که تغییرات بسیار شدید وسریع است ، توجه به این موضوع که اگر قرار باشد کار را از اول آغاز کنیم چگونه باید آن را انجام داد ، اساس و مبنای بازسازی را تشکیل می دهد . اجرای این روش مدیران را وادار می کند تا یک بار دیگر شیوه انجام امور را مورد توجه قرار دهند و ببینند که اگر قرار بود کار را از نو آغاز کنند چگونه ساختار سازمان را تعیین می کردند .</a:t>
            </a:r>
            <a:endParaRPr lang="en-US" dirty="0"/>
          </a:p>
          <a:p>
            <a:pPr algn="just" rtl="1"/>
            <a:endParaRPr lang="en-US" dirty="0"/>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10</a:t>
            </a:fld>
            <a:endParaRPr lang="en-US" altLang="en-US" dirty="0"/>
          </a:p>
        </p:txBody>
      </p:sp>
    </p:spTree>
    <p:extLst>
      <p:ext uri="{BB962C8B-B14F-4D97-AF65-F5344CB8AC3E}">
        <p14:creationId xmlns:p14="http://schemas.microsoft.com/office/powerpoint/2010/main" val="46249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6003925"/>
          </a:xfrm>
        </p:spPr>
        <p:txBody>
          <a:bodyPr/>
          <a:lstStyle/>
          <a:p>
            <a:r>
              <a:rPr lang="fa-IR" dirty="0" smtClean="0"/>
              <a:t>چرا </a:t>
            </a:r>
            <a:r>
              <a:rPr lang="fa-IR" b="1" dirty="0" smtClean="0">
                <a:solidFill>
                  <a:schemeClr val="accent1">
                    <a:lumMod val="75000"/>
                  </a:schemeClr>
                </a:solidFill>
              </a:rPr>
              <a:t>رفتار سازمانی</a:t>
            </a:r>
            <a:r>
              <a:rPr lang="fa-IR" dirty="0" smtClean="0"/>
              <a:t>؟</a:t>
            </a:r>
            <a:endParaRPr lang="en-US" dirty="0"/>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11</a:t>
            </a:fld>
            <a:endParaRPr lang="en-US" altLang="en-US" dirty="0"/>
          </a:p>
        </p:txBody>
      </p:sp>
    </p:spTree>
    <p:extLst>
      <p:ext uri="{BB962C8B-B14F-4D97-AF65-F5344CB8AC3E}">
        <p14:creationId xmlns:p14="http://schemas.microsoft.com/office/powerpoint/2010/main" val="30486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152400"/>
            <a:ext cx="10018713" cy="6400799"/>
          </a:xfrm>
        </p:spPr>
        <p:txBody>
          <a:bodyPr>
            <a:normAutofit fontScale="92500" lnSpcReduction="10000"/>
          </a:bodyPr>
          <a:lstStyle/>
          <a:p>
            <a:pPr marL="0" indent="0" algn="just" rtl="1">
              <a:buNone/>
            </a:pPr>
            <a:r>
              <a:rPr lang="fa-IR" dirty="0"/>
              <a:t>بهبود  مهارت افراد :</a:t>
            </a:r>
            <a:endParaRPr lang="en-US" dirty="0"/>
          </a:p>
          <a:p>
            <a:pPr algn="just" rtl="1"/>
            <a:r>
              <a:rPr lang="fa-IR" dirty="0"/>
              <a:t>مدیریت می کوشد تا رفتار کارکنان را بهبود بخشد زیرا این امر در اثر بخشی اهمیت زیادی دارد . همچنین می کوشد تا ارتباطات بهتری با آنها برقرار کرده و تیم های اثر بخش تر به وجود آورد </a:t>
            </a:r>
            <a:r>
              <a:rPr lang="fa-IR" dirty="0" smtClean="0"/>
              <a:t>.</a:t>
            </a:r>
          </a:p>
          <a:p>
            <a:pPr marL="0" indent="0" algn="just" rtl="1">
              <a:buNone/>
            </a:pPr>
            <a:endParaRPr lang="fa-IR" dirty="0" smtClean="0"/>
          </a:p>
          <a:p>
            <a:pPr marL="0" indent="0" algn="just" rtl="1">
              <a:buNone/>
            </a:pPr>
            <a:r>
              <a:rPr lang="fa-IR" dirty="0" smtClean="0"/>
              <a:t>نیروی </a:t>
            </a:r>
            <a:r>
              <a:rPr lang="fa-IR" dirty="0"/>
              <a:t>کار گوناگون :</a:t>
            </a:r>
            <a:endParaRPr lang="en-US" dirty="0"/>
          </a:p>
          <a:p>
            <a:pPr algn="just" rtl="1"/>
            <a:r>
              <a:rPr lang="fa-IR" dirty="0"/>
              <a:t>یکی از مسائلی که سازمان ها با آن مواجه هستند ، مسئله سازش و کنار آمدن با افراد و کارکنان است که تفاوت ها زیادی با هم دارند . گوناگونی نیروی کار بدین معنا است که سازمان ها باید افرادی را استخدام کنند که از نظر جنس ، نژاد و قومیت تفاوتهای زیادی دارند و مقصود از کاربرد عبارت مزبور این است که افرادی که در سازمان کار می کنند با هنجارهای رایج کشور متفاوتند . علاوه بر وجود گروه های مختلف ، افراد معلول و مسن را نیز می توان به عنوان نیروی کار گوناگون نام برد .</a:t>
            </a:r>
            <a:endParaRPr lang="en-US" dirty="0"/>
          </a:p>
          <a:p>
            <a:pPr algn="just" rtl="1"/>
            <a:r>
              <a:rPr lang="fa-IR" dirty="0"/>
              <a:t>در حال حاضر سازمان ها سعی دارند تا به نوع نیازها ، شیوه های زندگی و خواسته های  افراد توجه بیشتری نمایند و متوجه تفاوت های ارزشی آنها بشوند . مدیران هم اکنون می خواهند با توجه به خصوصیات فردی کارکنان با آنها برخورد نمایند تا نرخ جابجایی و غیبت آنها را کاهش دهند و تولید و بهره وری آنان را افزایش دهند و در عین حال به تبعیض هم متهم نشوند . با برخورد صحیح با مسئله گوناگونی می توان خلاقیت و نوآوری را در سازمان افزایش داد و تصمیم گیری را بهبود بخشید .</a:t>
            </a:r>
            <a:endParaRPr lang="en-US" dirty="0"/>
          </a:p>
          <a:p>
            <a:pPr algn="just" rtl="1"/>
            <a:endParaRPr lang="en-US" dirty="0"/>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12</a:t>
            </a:fld>
            <a:endParaRPr lang="en-US" altLang="en-US" dirty="0"/>
          </a:p>
        </p:txBody>
      </p:sp>
    </p:spTree>
    <p:extLst>
      <p:ext uri="{BB962C8B-B14F-4D97-AF65-F5344CB8AC3E}">
        <p14:creationId xmlns:p14="http://schemas.microsoft.com/office/powerpoint/2010/main" val="907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152400"/>
            <a:ext cx="10018713" cy="6400799"/>
          </a:xfrm>
        </p:spPr>
        <p:txBody>
          <a:bodyPr>
            <a:normAutofit fontScale="92500" lnSpcReduction="20000"/>
          </a:bodyPr>
          <a:lstStyle/>
          <a:p>
            <a:pPr marL="0" indent="0" algn="just" rtl="1">
              <a:buNone/>
            </a:pPr>
            <a:r>
              <a:rPr lang="fa-IR" dirty="0"/>
              <a:t>واکنش در برابر جهانی شدن سازمان :</a:t>
            </a:r>
            <a:endParaRPr lang="en-US" dirty="0"/>
          </a:p>
          <a:p>
            <a:pPr algn="just" rtl="1"/>
            <a:r>
              <a:rPr lang="fa-IR" dirty="0"/>
              <a:t>در زمان کنونی مدیریت در محدوده مرزهای ملی قرار نمی گیرد و مدیران باید بتوانند با افراد متعلق به فرهنگ های مختلف کار کنند . مدیر باید بتواند فرهنگ کارکنان را درک کند (چه کارکنان در کشورهای دیگر باشند و چه در کشور او باشند ) ، با آنان وجوه مشترک پیدا کند و آنان  را وادار کند که شیوه های گوناگون مدیریت را درک کنند و خود را با آنان سازگار نماید .</a:t>
            </a:r>
            <a:endParaRPr lang="en-US" dirty="0"/>
          </a:p>
          <a:p>
            <a:pPr marL="0" indent="0" algn="just" rtl="1">
              <a:buNone/>
            </a:pPr>
            <a:r>
              <a:rPr lang="fa-IR" dirty="0"/>
              <a:t>تفویض اختیار :</a:t>
            </a:r>
            <a:endParaRPr lang="en-US" dirty="0"/>
          </a:p>
          <a:p>
            <a:pPr algn="just" rtl="1"/>
            <a:r>
              <a:rPr lang="fa-IR" dirty="0"/>
              <a:t>هم اکنون مدیران را با عنوان های مختلف مانند مشاور ، سرپرست و ناظر معرفی می کند . تصمیمات به سطوح پایین تر سازمان (سطوح عملیاتی ) ارجاع شده است و به کارکنان آزادی عمل بیشتری داده اند تا بتوانند مسائل کاری خود را حل کنند و تصمیماتی بگیرند.گروه های متخصص وخود گردان تشکیل شده اند که می توانند بدون وجود رئیس و سرپرست کار کنند . سازمان ها در وضعیتی هستند که باید به کارکنان تفویض اختیار کنند . مدیران باید بیاموزند که چگونه کنترل را به دیگران واگذار کنند و در عین حال تصمیمات لازم را اتخاذ نمایند .</a:t>
            </a:r>
            <a:endParaRPr lang="en-US" dirty="0"/>
          </a:p>
          <a:p>
            <a:pPr marL="0" indent="0" algn="just" rtl="1">
              <a:buNone/>
            </a:pPr>
            <a:r>
              <a:rPr lang="fa-IR" dirty="0"/>
              <a:t>نوآوری و ایجاد تغییر :</a:t>
            </a:r>
            <a:endParaRPr lang="en-US" dirty="0"/>
          </a:p>
          <a:p>
            <a:pPr algn="just" rtl="1"/>
            <a:r>
              <a:rPr lang="fa-IR" dirty="0"/>
              <a:t>سازمان ها باید در پی نوآوری باشند و پدیده تغییر را پذیرفته و انعطاف پذیری  بالایی نشان دهند تا از بین نروند . همچنین باید کیفیت محصول و خدمات را بهبود بخشند تا بتوانند در برابر رقبا مقاومت نمایند . چالش و مشکل مدیریت این است که باید کارکنان را وادار به خلاقیت نمایند و در برابر تغییر بردباری بیشتری به خرج دهد .</a:t>
            </a:r>
            <a:endParaRPr lang="en-US" dirty="0"/>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13</a:t>
            </a:fld>
            <a:endParaRPr lang="en-US" altLang="en-US" dirty="0"/>
          </a:p>
        </p:txBody>
      </p:sp>
    </p:spTree>
    <p:extLst>
      <p:ext uri="{BB962C8B-B14F-4D97-AF65-F5344CB8AC3E}">
        <p14:creationId xmlns:p14="http://schemas.microsoft.com/office/powerpoint/2010/main" val="325204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152400"/>
            <a:ext cx="10018713" cy="6400799"/>
          </a:xfrm>
        </p:spPr>
        <p:txBody>
          <a:bodyPr>
            <a:normAutofit fontScale="92500"/>
          </a:bodyPr>
          <a:lstStyle/>
          <a:p>
            <a:pPr marL="0" indent="0" algn="just" rtl="1">
              <a:buNone/>
            </a:pPr>
            <a:r>
              <a:rPr lang="fa-IR" dirty="0"/>
              <a:t>سازش با پدیده ای به نام تغییرات سرسام آور :</a:t>
            </a:r>
            <a:endParaRPr lang="en-US" dirty="0"/>
          </a:p>
          <a:p>
            <a:pPr algn="just" rtl="1"/>
            <a:r>
              <a:rPr lang="fa-IR" dirty="0"/>
              <a:t>مدیران همواره با تغییر سرو کار داشته اند ، اما امروز مسئله زمان اجرای تغییرمطرح است در زمان کنونی تغییر به صورت فعالیت دائمی و مستمر درآمده است . کارکنان باید نوآوری های روزمره داشته باشند و پیوسته باز آموزی شوند . در گذشته کارکنان احساس امنیت شغلی می کردند ، ولی هم اکنون افراد برای مدت نسبتاً کوتاهی می توانند در کار خود انجام وظیفه نمایند . مدیران باید بیاموزند که چگونه انعطاف پذیر شوند و در امور پیش بینی نشده چگونه واکنش مناسب نشان دهند و چگونه در برابر پدیده تغییر مقاومت کنند و به بهترین شکل با آن سازش نمایند .</a:t>
            </a:r>
            <a:endParaRPr lang="en-US" dirty="0"/>
          </a:p>
          <a:p>
            <a:pPr marL="0" indent="0" algn="just" rtl="1">
              <a:buNone/>
            </a:pPr>
            <a:r>
              <a:rPr lang="fa-IR" dirty="0"/>
              <a:t>کم شدن وفاداری کارکنان :</a:t>
            </a:r>
            <a:endParaRPr lang="en-US" dirty="0"/>
          </a:p>
          <a:p>
            <a:pPr algn="just" rtl="1"/>
            <a:r>
              <a:rPr lang="fa-IR" dirty="0"/>
              <a:t>سازمان ها با رویارویی با پدیده رقابت جهانی و مشاهده برخوردهای ناجوانمردانه چون بلعیده شدن سازمان های ضعیف توسط سازمان های قدرتمند دست از سیاست های گذشته برداشته و امنیت شغلی ، سابقه خدمت و پاداش های مناسبی را که به کارکنان قدیمی خود می دادند ، کاهش دادند . این مسئله باعث کاهش وفاداری کارکنان شده است . مدیران باید بیاموزند که چگونه موجب افزایش انگیزه کارکنان شوند تا آنان نسبت به سازمان احساس وفاداری و تعهد بیشتری نمایند و در عین حال سازمان نیز در صحنه رقابت جهانی باقی بماند .</a:t>
            </a:r>
            <a:endParaRPr lang="en-US" dirty="0"/>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14</a:t>
            </a:fld>
            <a:endParaRPr lang="en-US" altLang="en-US" dirty="0"/>
          </a:p>
        </p:txBody>
      </p:sp>
    </p:spTree>
    <p:extLst>
      <p:ext uri="{BB962C8B-B14F-4D97-AF65-F5344CB8AC3E}">
        <p14:creationId xmlns:p14="http://schemas.microsoft.com/office/powerpoint/2010/main" val="381727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152400"/>
            <a:ext cx="10018713" cy="6400799"/>
          </a:xfrm>
        </p:spPr>
        <p:txBody>
          <a:bodyPr>
            <a:normAutofit/>
          </a:bodyPr>
          <a:lstStyle/>
          <a:p>
            <a:pPr marL="0" indent="0" algn="just" rtl="1">
              <a:buNone/>
            </a:pPr>
            <a:r>
              <a:rPr lang="fa-IR" dirty="0"/>
              <a:t>نیروی کار دوگانه (مضاعف) :</a:t>
            </a:r>
            <a:endParaRPr lang="en-US" dirty="0"/>
          </a:p>
          <a:p>
            <a:pPr algn="just" rtl="1"/>
            <a:r>
              <a:rPr lang="fa-IR" dirty="0"/>
              <a:t>امروزه نیروی کار با الگوی دوگانه وجود دارد که در آن کارکنان باید کارهایی با مهارت پایین انجام دهند و حقوق نسبتاً پایینی بگیرند یا کارهای با مهارت بالا انجام دهند و حقوق متوسط دریافت کنند . در گذشته بیشتر سازمان ها در بخش تولید کارکنانی با مهارت بالا داشتند . ولی هم اکنون به نظر می رسد که افراد با مهارت پایین و حقوق اندک باید استخدام شوند . مسئله اینجاست که مدیر چگونه می تواند موجب انگیزش افرادی شود که حقوق پایینی دارند و فرصتی نیز برای ارتقای مقام و رسیدن به دستمزد بیشتر ندارند . آیا می توان مشاغل این کارکنان را طرح ریزی مجدد نمود یا حتی آنها را حذف کرد ؟</a:t>
            </a:r>
            <a:endParaRPr lang="en-US" dirty="0"/>
          </a:p>
          <a:p>
            <a:pPr marL="0" indent="0" algn="just" rtl="1">
              <a:buNone/>
            </a:pPr>
            <a:r>
              <a:rPr lang="fa-IR" dirty="0"/>
              <a:t>بهبود رفتار ، از نظر اخلاقی :</a:t>
            </a:r>
            <a:endParaRPr lang="en-US" dirty="0"/>
          </a:p>
          <a:p>
            <a:pPr algn="just" rtl="1"/>
            <a:r>
              <a:rPr lang="fa-IR" dirty="0"/>
              <a:t>در سازمان هایی که پیوسته شاهد کاهش نیروی کار و نادیده گرفتن انتظارات کارکنان و رقابت شدید در بازار هستیم ، عجیب نیست که برخی کارکنان قوانین را زیر پا گذاشته و دست به اقدامات غیر اخلاقی بزنند . مدیران باید از نظر اخلاقی جو یا محیطی سالم برای کارکنان به وجود آورند تا آنها بتوانند بر میزان تولید ، بازدهی و بهره وری خود بیفزایند و از نظر رفتار خوب و بد دچار مشکل و معما نشوند .</a:t>
            </a:r>
            <a:endParaRPr lang="en-US" dirty="0"/>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15</a:t>
            </a:fld>
            <a:endParaRPr lang="en-US" altLang="en-US" dirty="0"/>
          </a:p>
        </p:txBody>
      </p:sp>
    </p:spTree>
    <p:extLst>
      <p:ext uri="{BB962C8B-B14F-4D97-AF65-F5344CB8AC3E}">
        <p14:creationId xmlns:p14="http://schemas.microsoft.com/office/powerpoint/2010/main" val="363901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16</a:t>
            </a:fld>
            <a:endParaRPr lang="en-US" altLang="en-US" dirty="0"/>
          </a:p>
        </p:txBody>
      </p:sp>
      <p:sp>
        <p:nvSpPr>
          <p:cNvPr id="3" name="Content Placeholder 2"/>
          <p:cNvSpPr>
            <a:spLocks noGrp="1"/>
          </p:cNvSpPr>
          <p:nvPr>
            <p:ph idx="1"/>
          </p:nvPr>
        </p:nvSpPr>
        <p:spPr/>
        <p:txBody>
          <a:bodyPr/>
          <a:lstStyle/>
          <a:p>
            <a:endParaRPr lang="en-US"/>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371600"/>
            <a:ext cx="12268200" cy="9201150"/>
          </a:xfrm>
          <a:prstGeom prst="rect">
            <a:avLst/>
          </a:prstGeom>
        </p:spPr>
      </p:pic>
      <p:sp>
        <p:nvSpPr>
          <p:cNvPr id="8" name="Title 1"/>
          <p:cNvSpPr txBox="1">
            <a:spLocks/>
          </p:cNvSpPr>
          <p:nvPr/>
        </p:nvSpPr>
        <p:spPr>
          <a:xfrm>
            <a:off x="6781800" y="5257800"/>
            <a:ext cx="4580467" cy="152400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fa-IR" dirty="0" smtClean="0">
                <a:solidFill>
                  <a:schemeClr val="bg1"/>
                </a:solidFill>
              </a:rPr>
              <a:t>با تشکر از توجه شما</a:t>
            </a:r>
            <a:endParaRPr lang="en-US" dirty="0">
              <a:solidFill>
                <a:schemeClr val="bg1"/>
              </a:solidFill>
            </a:endParaRPr>
          </a:p>
        </p:txBody>
      </p:sp>
    </p:spTree>
    <p:extLst>
      <p:ext uri="{BB962C8B-B14F-4D97-AF65-F5344CB8AC3E}">
        <p14:creationId xmlns:p14="http://schemas.microsoft.com/office/powerpoint/2010/main" val="267372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2</a:t>
            </a:fld>
            <a:endParaRPr lang="en-US" alt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2583"/>
            <a:ext cx="12288644" cy="7199789"/>
          </a:xfrm>
          <a:prstGeom prst="rect">
            <a:avLst/>
          </a:prstGeom>
        </p:spPr>
      </p:pic>
    </p:spTree>
    <p:extLst>
      <p:ext uri="{BB962C8B-B14F-4D97-AF65-F5344CB8AC3E}">
        <p14:creationId xmlns:p14="http://schemas.microsoft.com/office/powerpoint/2010/main" val="1295698366"/>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b="1" dirty="0"/>
              <a:t>فصل 1 : پيش درآمدي بر رفتار سازماني     </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31034" r="30284"/>
          <a:stretch/>
        </p:blipFill>
        <p:spPr>
          <a:xfrm>
            <a:off x="2514600" y="2438399"/>
            <a:ext cx="2819400" cy="3986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3</a:t>
            </a:fld>
            <a:endParaRPr lang="en-US" alt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2450213"/>
            <a:ext cx="2709736" cy="4056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680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2133600"/>
            <a:ext cx="10018713" cy="4648199"/>
          </a:xfrm>
        </p:spPr>
        <p:txBody>
          <a:bodyPr>
            <a:normAutofit/>
          </a:bodyPr>
          <a:lstStyle/>
          <a:p>
            <a:pPr algn="just" rtl="1"/>
            <a:r>
              <a:rPr lang="fa-IR" dirty="0"/>
              <a:t>در مرحله عمل </a:t>
            </a:r>
            <a:r>
              <a:rPr lang="fa-IR" b="1" dirty="0">
                <a:solidFill>
                  <a:schemeClr val="accent1">
                    <a:lumMod val="75000"/>
                  </a:schemeClr>
                </a:solidFill>
              </a:rPr>
              <a:t>مطالعه افراد انسانی </a:t>
            </a:r>
            <a:r>
              <a:rPr lang="fa-IR" dirty="0"/>
              <a:t>را مطالعه رفتار سازمانی می نامند </a:t>
            </a:r>
            <a:r>
              <a:rPr lang="fa-IR" dirty="0" smtClean="0"/>
              <a:t>.</a:t>
            </a:r>
          </a:p>
          <a:p>
            <a:pPr algn="just" rtl="1"/>
            <a:r>
              <a:rPr lang="fa-IR" dirty="0" smtClean="0"/>
              <a:t> </a:t>
            </a:r>
            <a:r>
              <a:rPr lang="fa-IR" dirty="0"/>
              <a:t>رفتار سازمانی عبارت است از مطالعه منظم (سیستماتیک) عملیات ، اقدامات ، کارها و نگرش های افرادی که سازمان را تشکیل </a:t>
            </a:r>
            <a:br>
              <a:rPr lang="fa-IR" dirty="0"/>
            </a:br>
            <a:r>
              <a:rPr lang="fa-IR" dirty="0"/>
              <a:t>می دهند </a:t>
            </a:r>
            <a:r>
              <a:rPr lang="fa-IR" dirty="0" smtClean="0"/>
              <a:t>.</a:t>
            </a:r>
          </a:p>
          <a:p>
            <a:pPr algn="just" rtl="1"/>
            <a:r>
              <a:rPr lang="fa-IR" dirty="0" smtClean="0"/>
              <a:t>در </a:t>
            </a:r>
            <a:r>
              <a:rPr lang="fa-IR" dirty="0"/>
              <a:t>رشته رفتار سازمانی مطالعه منظم جایگزین قضاوت </a:t>
            </a:r>
            <a:r>
              <a:rPr lang="fa-IR" dirty="0" smtClean="0"/>
              <a:t>شهودی </a:t>
            </a:r>
            <a:r>
              <a:rPr lang="fa-IR" dirty="0"/>
              <a:t>می شود ، یعنی مدارک و شواهد علمی که در شرایط کنترل شده جمع آوری می شود ، به شیوه ای معقول مورد سنجش و ارزیابی قرار می گیرد و در رابطه با هر معلولی در پی علت بر می آید . </a:t>
            </a:r>
            <a:endParaRPr lang="fa-IR" dirty="0" smtClean="0"/>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4</a:t>
            </a:fld>
            <a:endParaRPr lang="en-US" altLang="en-US" dirty="0"/>
          </a:p>
        </p:txBody>
      </p:sp>
      <p:sp>
        <p:nvSpPr>
          <p:cNvPr id="6" name="Title 1"/>
          <p:cNvSpPr txBox="1">
            <a:spLocks/>
          </p:cNvSpPr>
          <p:nvPr/>
        </p:nvSpPr>
        <p:spPr>
          <a:xfrm>
            <a:off x="2569366" y="1143000"/>
            <a:ext cx="7848600" cy="685801"/>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fa-IR" b="1" dirty="0" smtClean="0">
                <a:solidFill>
                  <a:schemeClr val="accent1">
                    <a:lumMod val="75000"/>
                  </a:schemeClr>
                </a:solidFill>
              </a:rPr>
              <a:t>تعریف </a:t>
            </a:r>
            <a:r>
              <a:rPr lang="fa-IR" b="1" dirty="0" smtClean="0"/>
              <a:t>رفتار سازمانی:</a:t>
            </a:r>
            <a:endParaRPr lang="en-US" b="1" dirty="0"/>
          </a:p>
        </p:txBody>
      </p:sp>
    </p:spTree>
    <p:extLst>
      <p:ext uri="{BB962C8B-B14F-4D97-AF65-F5344CB8AC3E}">
        <p14:creationId xmlns:p14="http://schemas.microsoft.com/office/powerpoint/2010/main" val="249508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533400"/>
            <a:ext cx="10018713" cy="6019799"/>
          </a:xfrm>
        </p:spPr>
        <p:txBody>
          <a:bodyPr>
            <a:normAutofit fontScale="70000" lnSpcReduction="20000"/>
          </a:bodyPr>
          <a:lstStyle/>
          <a:p>
            <a:pPr marL="0" indent="0" algn="just" rtl="1">
              <a:buNone/>
            </a:pPr>
            <a:r>
              <a:rPr lang="fa-IR" dirty="0"/>
              <a:t>رفتار سازمانی یک رشته کاربردی از علوم رفتاری است و بر پایه چندین رشته علوم رفتاری قرار دارد که عبارتند از : روان شناسی ، جامعه شناسی اجتماعی ، مردم شناسی و علوم سیاسی ، روان </a:t>
            </a:r>
            <a:r>
              <a:rPr lang="fa-IR" dirty="0" smtClean="0"/>
              <a:t>شناسی</a:t>
            </a:r>
            <a:endParaRPr lang="en-US" dirty="0"/>
          </a:p>
          <a:p>
            <a:pPr algn="just" rtl="1"/>
            <a:r>
              <a:rPr lang="fa-IR" b="1" dirty="0" smtClean="0"/>
              <a:t>روان </a:t>
            </a:r>
            <a:r>
              <a:rPr lang="fa-IR" b="1" dirty="0"/>
              <a:t>شناسی</a:t>
            </a:r>
            <a:r>
              <a:rPr lang="fa-IR" dirty="0"/>
              <a:t> : علمی است که در پی سنجش ، توجیه ، برشمردن علت و گاه درصدد تغییر رفتار افراد انسانی برمی آید . در این علم رفتار فردی مطالعه می شود . پس این علم در سطح خرد ، در مطالعه رفتار سازمانی ایفای نقش می کند . روان شناسان به موضوعاتی چون پنداشت ، ادراک ، شخصیت ، یادگیری ، آموزش ، رهبری موثر ، نیازها و نیروهای انگیزشی ، رضایت شغلی ، فرآیندهای تصمیم گیری ، ارزیابی عملکرد ، سنجش نوع نگرش افراد ، شیوه های گزینش کارکنان ، طرح ریزی شغل و تنش های کار می پردازند.</a:t>
            </a:r>
            <a:endParaRPr lang="en-US" dirty="0"/>
          </a:p>
          <a:p>
            <a:pPr algn="just" rtl="1"/>
            <a:r>
              <a:rPr lang="fa-IR" b="1" dirty="0" smtClean="0"/>
              <a:t>جامعه </a:t>
            </a:r>
            <a:r>
              <a:rPr lang="fa-IR" b="1" dirty="0"/>
              <a:t>شناسی</a:t>
            </a:r>
            <a:r>
              <a:rPr lang="fa-IR" dirty="0"/>
              <a:t> : جامعه شناسان سیستم اجتماعی را که فرد در آن نقش هایی ایفا می نماید ، مورد توجه قرار می دهند . جامعه شناسان از طریق مطالعه رفتار گروه در سازمان در ارائه رفتار سازمانی نقش دارند و زمینه های مورد توجه آنان پویایی گروه ، طرح ریزی تیم ها ، فرهنگ سازمانی ، ساختار و تئوری سازمان ، بوروکراسی (دیوانسالاری) ، ارتباطات ، مقاوم فرد ، قدرت و تضاد یا تعارض است .</a:t>
            </a:r>
            <a:endParaRPr lang="en-US" dirty="0"/>
          </a:p>
          <a:p>
            <a:pPr algn="just" rtl="1"/>
            <a:r>
              <a:rPr lang="fa-IR" b="1" dirty="0" smtClean="0"/>
              <a:t>روان </a:t>
            </a:r>
            <a:r>
              <a:rPr lang="fa-IR" b="1" dirty="0"/>
              <a:t>شناسی اجتماعی</a:t>
            </a:r>
            <a:r>
              <a:rPr lang="fa-IR" dirty="0"/>
              <a:t> : یکی از زیرمجموعه های روان شناسی است که در آن دو رشته </a:t>
            </a:r>
            <a:br>
              <a:rPr lang="fa-IR" dirty="0"/>
            </a:br>
            <a:r>
              <a:rPr lang="fa-IR" dirty="0"/>
              <a:t>روان شناسی و جامعه شناسی ترکیب شده اند . در این رشته به اعمال نفوذ افراد بر یکدیگر توجه می شود.  یکی از موارد مورد توجه این رشته پدیده تغییر است (یعنی چگونه می توان موانعی را که بر سر راه تغییر است ،از میان برداشت ) . روان شناسان اجتماعی به سنجش نگرش های در حال تغییر ، الگوهای ارتباطی ، راه هایی که فعالیت های گروه می تواند نیازهای فردی را تامین کند و فرآیند تصمیم گیری گروه توجه دارند .</a:t>
            </a:r>
            <a:endParaRPr lang="en-US" dirty="0"/>
          </a:p>
          <a:p>
            <a:pPr algn="just" rtl="1"/>
            <a:r>
              <a:rPr lang="fa-IR" b="1" dirty="0" smtClean="0"/>
              <a:t>مردم </a:t>
            </a:r>
            <a:r>
              <a:rPr lang="fa-IR" b="1" dirty="0"/>
              <a:t>شناسی</a:t>
            </a:r>
            <a:r>
              <a:rPr lang="fa-IR" dirty="0"/>
              <a:t> : عبارت است از مطالعه درباره علومی که می توان بدان وسیله درباره افراد انسانی و فعالیت های آنان مطالبی آموخت . متخصصان مردم شناسی توانسته اند در درک فرهنگ سازمانی ، محیط های سازمانی و تفاوت بین فرهنگ های ملی ما را یاری کنند .</a:t>
            </a:r>
            <a:endParaRPr lang="en-US" dirty="0"/>
          </a:p>
          <a:p>
            <a:pPr algn="just" rtl="1"/>
            <a:r>
              <a:rPr lang="fa-IR" b="1" dirty="0" smtClean="0"/>
              <a:t>علوم </a:t>
            </a:r>
            <a:r>
              <a:rPr lang="fa-IR" b="1" dirty="0"/>
              <a:t>سیاسی</a:t>
            </a:r>
            <a:r>
              <a:rPr lang="fa-IR" dirty="0"/>
              <a:t> : عبارت است از مطالعه رفتار فرد و گروه در یک محیط سیاسی . دانشمندان این رشته به تضاد یا تعارض ساختاری ، تخصیص قدرت و شیوه ای که افراد از قدرت برای تامین منافع خود استفاده می کنند ، پرداخته اند </a:t>
            </a:r>
            <a:endParaRPr lang="en-US" dirty="0"/>
          </a:p>
        </p:txBody>
      </p:sp>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5</a:t>
            </a:fld>
            <a:endParaRPr lang="en-US" altLang="en-US" dirty="0"/>
          </a:p>
        </p:txBody>
      </p:sp>
    </p:spTree>
    <p:extLst>
      <p:ext uri="{BB962C8B-B14F-4D97-AF65-F5344CB8AC3E}">
        <p14:creationId xmlns:p14="http://schemas.microsoft.com/office/powerpoint/2010/main" val="285909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1981200"/>
            <a:ext cx="10018713" cy="4495799"/>
          </a:xfrm>
        </p:spPr>
        <p:txBody>
          <a:bodyPr>
            <a:normAutofit/>
          </a:bodyPr>
          <a:lstStyle/>
          <a:p>
            <a:pPr algn="just" rtl="1"/>
            <a:r>
              <a:rPr lang="fa-IR" dirty="0"/>
              <a:t>در رابطه با عملکرد فرد نیز سه عامل نقش اساسی دارند : </a:t>
            </a:r>
            <a:endParaRPr lang="fa-IR" dirty="0" smtClean="0"/>
          </a:p>
          <a:p>
            <a:pPr algn="just" rtl="1"/>
            <a:r>
              <a:rPr lang="fa-IR" dirty="0" smtClean="0"/>
              <a:t>تولید </a:t>
            </a:r>
            <a:r>
              <a:rPr lang="fa-IR" dirty="0"/>
              <a:t>(بهره وری</a:t>
            </a:r>
            <a:r>
              <a:rPr lang="fa-IR" dirty="0" smtClean="0"/>
              <a:t>)</a:t>
            </a:r>
          </a:p>
          <a:p>
            <a:pPr algn="just" rtl="1"/>
            <a:r>
              <a:rPr lang="fa-IR" dirty="0" smtClean="0"/>
              <a:t>غیبت</a:t>
            </a:r>
          </a:p>
          <a:p>
            <a:pPr algn="just" rtl="1"/>
            <a:r>
              <a:rPr lang="fa-IR" dirty="0" smtClean="0"/>
              <a:t>جابجایی کارکنان</a:t>
            </a:r>
          </a:p>
          <a:p>
            <a:pPr marL="0" indent="0" algn="just" rtl="1">
              <a:buNone/>
            </a:pPr>
            <a:r>
              <a:rPr lang="fa-IR" dirty="0" smtClean="0"/>
              <a:t>مدیران </a:t>
            </a:r>
            <a:r>
              <a:rPr lang="fa-IR" dirty="0"/>
              <a:t>به کیفیت و کمیت تولید کارکنان توجه دارند ، حال آن که غیبت و جابجایی کارکنان بر بازده و تولید آنان اثر معکوس دارد . جابجایی کارکنان موجب افزایش هزینه ها می شود و سازمان همواره با افرادی کم تجربه کار می کند . </a:t>
            </a:r>
            <a:endParaRPr lang="fa-IR" dirty="0" smtClean="0"/>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6</a:t>
            </a:fld>
            <a:endParaRPr lang="en-US" altLang="en-US" dirty="0"/>
          </a:p>
        </p:txBody>
      </p:sp>
      <p:sp>
        <p:nvSpPr>
          <p:cNvPr id="6" name="Title 1"/>
          <p:cNvSpPr txBox="1">
            <a:spLocks/>
          </p:cNvSpPr>
          <p:nvPr/>
        </p:nvSpPr>
        <p:spPr>
          <a:xfrm>
            <a:off x="2569366" y="1143000"/>
            <a:ext cx="7848600" cy="685801"/>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fa-IR" b="1" dirty="0" smtClean="0">
                <a:solidFill>
                  <a:schemeClr val="accent1">
                    <a:lumMod val="75000"/>
                  </a:schemeClr>
                </a:solidFill>
              </a:rPr>
              <a:t>عوامل </a:t>
            </a:r>
            <a:r>
              <a:rPr lang="fa-IR" b="1" dirty="0" smtClean="0"/>
              <a:t>موثر در عملکرد فرد:</a:t>
            </a:r>
            <a:endParaRPr lang="en-US" b="1" dirty="0"/>
          </a:p>
        </p:txBody>
      </p:sp>
    </p:spTree>
    <p:extLst>
      <p:ext uri="{BB962C8B-B14F-4D97-AF65-F5344CB8AC3E}">
        <p14:creationId xmlns:p14="http://schemas.microsoft.com/office/powerpoint/2010/main" val="211982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pPr>
            <a:r>
              <a:rPr lang="fa-IR" b="1" dirty="0" smtClean="0">
                <a:solidFill>
                  <a:schemeClr val="accent1">
                    <a:lumMod val="75000"/>
                  </a:schemeClr>
                </a:solidFill>
              </a:rPr>
              <a:t>اهداف </a:t>
            </a:r>
            <a:r>
              <a:rPr lang="fa-IR" b="1" dirty="0"/>
              <a:t>رفتار سازمانی:</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48005070"/>
              </p:ext>
            </p:extLst>
          </p:nvPr>
        </p:nvGraphicFramePr>
        <p:xfrm>
          <a:off x="914400" y="2057401"/>
          <a:ext cx="11049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51E78E44-0DCF-4361-AB5A-E8D1C60F4936}" type="slidenum">
              <a:rPr lang="en-US" altLang="en-US" smtClean="0"/>
              <a:pPr>
                <a:defRPr/>
              </a:pPr>
              <a:t>7</a:t>
            </a:fld>
            <a:endParaRPr lang="en-US" altLang="en-US" dirty="0"/>
          </a:p>
        </p:txBody>
      </p:sp>
    </p:spTree>
    <p:extLst>
      <p:ext uri="{BB962C8B-B14F-4D97-AF65-F5344CB8AC3E}">
        <p14:creationId xmlns:p14="http://schemas.microsoft.com/office/powerpoint/2010/main" val="35439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1" y="914401"/>
            <a:ext cx="8686800" cy="685799"/>
          </a:xfrm>
        </p:spPr>
        <p:txBody>
          <a:bodyPr>
            <a:normAutofit fontScale="90000"/>
          </a:bodyPr>
          <a:lstStyle/>
          <a:p>
            <a:r>
              <a:rPr lang="fa-IR" b="1" dirty="0" smtClean="0">
                <a:solidFill>
                  <a:schemeClr val="accent1">
                    <a:lumMod val="75000"/>
                  </a:schemeClr>
                </a:solidFill>
              </a:rPr>
              <a:t>اهداف </a:t>
            </a:r>
            <a:r>
              <a:rPr lang="fa-IR" b="1" dirty="0"/>
              <a:t>رفتار </a:t>
            </a:r>
            <a:r>
              <a:rPr lang="fa-IR" b="1" dirty="0" smtClean="0"/>
              <a:t>سازمانی</a:t>
            </a:r>
            <a:endParaRPr lang="en-US" dirty="0"/>
          </a:p>
        </p:txBody>
      </p:sp>
      <p:sp>
        <p:nvSpPr>
          <p:cNvPr id="3" name="Content Placeholder 2"/>
          <p:cNvSpPr>
            <a:spLocks noGrp="1"/>
          </p:cNvSpPr>
          <p:nvPr>
            <p:ph idx="1"/>
          </p:nvPr>
        </p:nvSpPr>
        <p:spPr>
          <a:xfrm>
            <a:off x="1600200" y="1905000"/>
            <a:ext cx="10134600" cy="4724400"/>
          </a:xfrm>
        </p:spPr>
        <p:txBody>
          <a:bodyPr>
            <a:normAutofit/>
          </a:bodyPr>
          <a:lstStyle/>
          <a:p>
            <a:pPr algn="just" rtl="1"/>
            <a:r>
              <a:rPr lang="fa-IR" b="1" dirty="0">
                <a:solidFill>
                  <a:schemeClr val="accent1">
                    <a:lumMod val="75000"/>
                  </a:schemeClr>
                </a:solidFill>
              </a:rPr>
              <a:t>توجیه : </a:t>
            </a:r>
            <a:r>
              <a:rPr lang="fa-IR" dirty="0"/>
              <a:t>هنگامی که می خواهیم متوجه شویم که چرا فرد یا گروه کاری را انجام دادند ، در واقع به دنبال بیان یا توجیه هدف هستیم و می خواهیم علت را بدانیم .</a:t>
            </a:r>
            <a:endParaRPr lang="en-US" dirty="0"/>
          </a:p>
          <a:p>
            <a:pPr algn="just" rtl="1"/>
            <a:r>
              <a:rPr lang="fa-IR" b="1" dirty="0">
                <a:solidFill>
                  <a:schemeClr val="accent1">
                    <a:lumMod val="75000"/>
                  </a:schemeClr>
                </a:solidFill>
              </a:rPr>
              <a:t>پیش بینی :  </a:t>
            </a:r>
            <a:r>
              <a:rPr lang="fa-IR" dirty="0"/>
              <a:t>هدف از پیش بینی توجه به رویدادهای آینده است . مدیریت می خواهد نتیجه یک اقدام خاص را حدس زده و در حقیقت می خواهد برخی از واکنش های رفتاری را نسبت به پدیده های تغییر پیش بینی کند و راه هایی را برای کمترین مقاومت بیابد و تصمیم گیری کند .</a:t>
            </a:r>
            <a:endParaRPr lang="en-US" dirty="0"/>
          </a:p>
          <a:p>
            <a:pPr marL="0" indent="0" algn="just" rtl="1">
              <a:buNone/>
            </a:pPr>
            <a:r>
              <a:rPr lang="fa-IR" b="1" dirty="0">
                <a:solidFill>
                  <a:schemeClr val="accent1">
                    <a:lumMod val="75000"/>
                  </a:schemeClr>
                </a:solidFill>
              </a:rPr>
              <a:t>بهبود کیفیت و بازدهی </a:t>
            </a:r>
            <a:r>
              <a:rPr lang="fa-IR" b="1" dirty="0" smtClean="0">
                <a:solidFill>
                  <a:schemeClr val="accent1">
                    <a:lumMod val="75000"/>
                  </a:schemeClr>
                </a:solidFill>
              </a:rPr>
              <a:t>: </a:t>
            </a:r>
            <a:r>
              <a:rPr lang="fa-IR" dirty="0" smtClean="0"/>
              <a:t>برای </a:t>
            </a:r>
            <a:r>
              <a:rPr lang="fa-IR" dirty="0"/>
              <a:t>بهبود کیفیت و افزایش تولید یا بهره وری باید برنامه هایی را مثل کنترل کیفیت کامل و بازسازی </a:t>
            </a:r>
            <a:r>
              <a:rPr lang="en-US" dirty="0" smtClean="0"/>
              <a:t>TQM</a:t>
            </a:r>
            <a:r>
              <a:rPr lang="fa-IR" dirty="0" smtClean="0"/>
              <a:t> اجرا </a:t>
            </a:r>
            <a:r>
              <a:rPr lang="fa-IR" dirty="0"/>
              <a:t>کرد تا به موجب آنان افراد و کارکنان تشویق شوند که در امور مشارکت فعال نمایند .</a:t>
            </a:r>
            <a:endParaRPr lang="en-US" dirty="0"/>
          </a:p>
          <a:p>
            <a:pPr marL="0" indent="0" algn="just" rtl="1">
              <a:buNone/>
            </a:pPr>
            <a:endParaRPr lang="en-US" dirty="0"/>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8</a:t>
            </a:fld>
            <a:endParaRPr lang="en-US" altLang="en-US" dirty="0"/>
          </a:p>
        </p:txBody>
      </p:sp>
    </p:spTree>
    <p:extLst>
      <p:ext uri="{BB962C8B-B14F-4D97-AF65-F5344CB8AC3E}">
        <p14:creationId xmlns:p14="http://schemas.microsoft.com/office/powerpoint/2010/main" val="21668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1" y="914401"/>
            <a:ext cx="8686800" cy="685799"/>
          </a:xfrm>
        </p:spPr>
        <p:txBody>
          <a:bodyPr>
            <a:normAutofit fontScale="90000"/>
          </a:bodyPr>
          <a:lstStyle/>
          <a:p>
            <a:pPr rtl="1"/>
            <a:r>
              <a:rPr lang="fa-IR" b="1" dirty="0"/>
              <a:t>مدیریت کیفیت جامع </a:t>
            </a:r>
            <a:r>
              <a:rPr lang="en-US" b="1" dirty="0">
                <a:solidFill>
                  <a:schemeClr val="accent1">
                    <a:lumMod val="75000"/>
                  </a:schemeClr>
                </a:solidFill>
              </a:rPr>
              <a:t>TQM</a:t>
            </a:r>
            <a:r>
              <a:rPr lang="en-US" b="1" dirty="0"/>
              <a:t> </a:t>
            </a:r>
            <a:r>
              <a:rPr lang="fa-IR" b="1" dirty="0"/>
              <a:t> چیست</a:t>
            </a:r>
            <a:r>
              <a:rPr lang="fa-IR" dirty="0"/>
              <a:t> ؟</a:t>
            </a:r>
            <a:endParaRPr lang="en-US" dirty="0"/>
          </a:p>
        </p:txBody>
      </p:sp>
      <p:sp>
        <p:nvSpPr>
          <p:cNvPr id="3" name="Content Placeholder 2"/>
          <p:cNvSpPr>
            <a:spLocks noGrp="1"/>
          </p:cNvSpPr>
          <p:nvPr>
            <p:ph idx="1"/>
          </p:nvPr>
        </p:nvSpPr>
        <p:spPr>
          <a:xfrm>
            <a:off x="1600200" y="1905000"/>
            <a:ext cx="10134600" cy="4724400"/>
          </a:xfrm>
        </p:spPr>
        <p:txBody>
          <a:bodyPr>
            <a:normAutofit fontScale="92500" lnSpcReduction="10000"/>
          </a:bodyPr>
          <a:lstStyle/>
          <a:p>
            <a:pPr algn="just" rtl="1"/>
            <a:r>
              <a:rPr lang="fa-IR" b="1" dirty="0" smtClean="0">
                <a:solidFill>
                  <a:schemeClr val="accent1">
                    <a:lumMod val="75000"/>
                  </a:schemeClr>
                </a:solidFill>
              </a:rPr>
              <a:t>1- </a:t>
            </a:r>
            <a:r>
              <a:rPr lang="fa-IR" b="1" dirty="0">
                <a:solidFill>
                  <a:schemeClr val="accent1">
                    <a:lumMod val="75000"/>
                  </a:schemeClr>
                </a:solidFill>
              </a:rPr>
              <a:t>توجه زیاد به مشتری </a:t>
            </a:r>
            <a:r>
              <a:rPr lang="fa-IR" dirty="0">
                <a:solidFill>
                  <a:schemeClr val="accent1">
                    <a:lumMod val="75000"/>
                  </a:schemeClr>
                </a:solidFill>
              </a:rPr>
              <a:t>: </a:t>
            </a:r>
            <a:r>
              <a:rPr lang="fa-IR" dirty="0"/>
              <a:t>مشتری تنها کسانی نیستند که از محصولات و خدمات استفاده می کنند بلکه شامل افراد درون سازمان که با سایر افراد سازمان روابط متقابل دارند هم می شود.( مانند کارکنان دایره اعتبارات ، حسابداری و حمل و نقل ) </a:t>
            </a:r>
            <a:endParaRPr lang="en-US" dirty="0"/>
          </a:p>
          <a:p>
            <a:pPr algn="just" rtl="1"/>
            <a:r>
              <a:rPr lang="fa-IR" b="1" dirty="0">
                <a:solidFill>
                  <a:schemeClr val="accent1">
                    <a:lumMod val="75000"/>
                  </a:schemeClr>
                </a:solidFill>
              </a:rPr>
              <a:t>2- توجه به بهبود مستمر : </a:t>
            </a:r>
            <a:r>
              <a:rPr lang="fa-IR" dirty="0"/>
              <a:t>بهبود دائمی و پیوسته در محصولات و خدمات . </a:t>
            </a:r>
            <a:endParaRPr lang="en-US" dirty="0"/>
          </a:p>
          <a:p>
            <a:pPr algn="just" rtl="1"/>
            <a:r>
              <a:rPr lang="fa-IR" b="1" dirty="0">
                <a:solidFill>
                  <a:schemeClr val="accent1">
                    <a:lumMod val="75000"/>
                  </a:schemeClr>
                </a:solidFill>
              </a:rPr>
              <a:t>3- بهبود کیفیت همه کارهایی که سازمان انجام می دهد </a:t>
            </a:r>
            <a:r>
              <a:rPr lang="fa-IR" dirty="0"/>
              <a:t>. این مورد تنها برای محصول نهایی نیست و شامل شیوه هایی که سازمان کالا را تحویل می دهد ، سرعتی که در رسیدگی به شکایات دارد و نوع برخورد و رعایت ادب  در پاسخ گویی به مشتری نیز می شود . </a:t>
            </a:r>
            <a:endParaRPr lang="en-US" dirty="0"/>
          </a:p>
          <a:p>
            <a:pPr algn="just" rtl="1"/>
            <a:r>
              <a:rPr lang="fa-IR" b="1" dirty="0">
                <a:solidFill>
                  <a:schemeClr val="accent1">
                    <a:lumMod val="75000"/>
                  </a:schemeClr>
                </a:solidFill>
              </a:rPr>
              <a:t>4- سنجش یا اندازه گیری های دقیق : </a:t>
            </a:r>
            <a:r>
              <a:rPr lang="fa-IR" dirty="0"/>
              <a:t>کنترل کیفیت کامل برای سنجش متغیرهای عملکرد در فعالیت های سازمان از روشهای آماری استفاده می کند و متغیرهای عملکرد را با استانداردها مقایسه می کند </a:t>
            </a:r>
            <a:r>
              <a:rPr lang="fa-IR" dirty="0" smtClean="0"/>
              <a:t>.</a:t>
            </a:r>
          </a:p>
          <a:p>
            <a:pPr algn="just" rtl="1"/>
            <a:r>
              <a:rPr lang="fa-IR" b="1" dirty="0" smtClean="0">
                <a:solidFill>
                  <a:schemeClr val="accent1">
                    <a:lumMod val="75000"/>
                  </a:schemeClr>
                </a:solidFill>
              </a:rPr>
              <a:t>5- </a:t>
            </a:r>
            <a:r>
              <a:rPr lang="fa-IR" b="1" dirty="0">
                <a:solidFill>
                  <a:schemeClr val="accent1">
                    <a:lumMod val="75000"/>
                  </a:schemeClr>
                </a:solidFill>
              </a:rPr>
              <a:t>تفویض اختیار : </a:t>
            </a:r>
            <a:r>
              <a:rPr lang="fa-IR" dirty="0"/>
              <a:t>در کنترل کیفیت کامل همه افراد باید در فرآیند بهبود شرکت کنند . در اجرای این برنامه از تیم ها استفاده می شود .</a:t>
            </a:r>
            <a:endParaRPr lang="en-US" dirty="0"/>
          </a:p>
        </p:txBody>
      </p:sp>
      <p:sp>
        <p:nvSpPr>
          <p:cNvPr id="5" name="Slide Number Placeholder 4"/>
          <p:cNvSpPr>
            <a:spLocks noGrp="1"/>
          </p:cNvSpPr>
          <p:nvPr>
            <p:ph type="sldNum" sz="quarter" idx="12"/>
          </p:nvPr>
        </p:nvSpPr>
        <p:spPr/>
        <p:txBody>
          <a:bodyPr/>
          <a:lstStyle/>
          <a:p>
            <a:pPr>
              <a:defRPr/>
            </a:pPr>
            <a:fld id="{51E78E44-0DCF-4361-AB5A-E8D1C60F4936}" type="slidenum">
              <a:rPr lang="en-US" altLang="en-US" smtClean="0"/>
              <a:pPr>
                <a:defRPr/>
              </a:pPr>
              <a:t>9</a:t>
            </a:fld>
            <a:endParaRPr lang="en-US" altLang="en-US" dirty="0"/>
          </a:p>
        </p:txBody>
      </p:sp>
    </p:spTree>
    <p:extLst>
      <p:ext uri="{BB962C8B-B14F-4D97-AF65-F5344CB8AC3E}">
        <p14:creationId xmlns:p14="http://schemas.microsoft.com/office/powerpoint/2010/main" val="404368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1329</TotalTime>
  <Words>1746</Words>
  <Application>Microsoft Office PowerPoint</Application>
  <PresentationFormat>Widescreen</PresentationFormat>
  <Paragraphs>70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Corbel</vt:lpstr>
      <vt:lpstr>Tahoma</vt:lpstr>
      <vt:lpstr>Parallax</vt:lpstr>
      <vt:lpstr>PowerPoint Presentation</vt:lpstr>
      <vt:lpstr>PowerPoint Presentation</vt:lpstr>
      <vt:lpstr>فصل 1 : پيش درآمدي بر رفتار سازماني     </vt:lpstr>
      <vt:lpstr>PowerPoint Presentation</vt:lpstr>
      <vt:lpstr>PowerPoint Presentation</vt:lpstr>
      <vt:lpstr>PowerPoint Presentation</vt:lpstr>
      <vt:lpstr>اهداف رفتار سازمانی:</vt:lpstr>
      <vt:lpstr>اهداف رفتار سازمانی</vt:lpstr>
      <vt:lpstr>مدیریت کیفیت جامع TQM  چیست ؟</vt:lpstr>
      <vt:lpstr>کاربرد TQM در رفتار سازمانی</vt:lpstr>
      <vt:lpstr>چرا رفتار سازمانی؟</vt:lpstr>
      <vt:lpstr>PowerPoint Presentation</vt:lpstr>
      <vt:lpstr>PowerPoint Presentation</vt:lpstr>
      <vt:lpstr>PowerPoint Presentation</vt:lpstr>
      <vt:lpstr>PowerPoint Presentation</vt:lpstr>
      <vt:lpstr>PowerPoint Presentation</vt:lpstr>
    </vt:vector>
  </TitlesOfParts>
  <Company>Mohammadi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room</dc:creator>
  <cp:lastModifiedBy>FCC</cp:lastModifiedBy>
  <cp:revision>144</cp:revision>
  <dcterms:created xsi:type="dcterms:W3CDTF">2008-05-05T15:26:52Z</dcterms:created>
  <dcterms:modified xsi:type="dcterms:W3CDTF">2019-02-23T11:12:12Z</dcterms:modified>
</cp:coreProperties>
</file>